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9" r:id="rId4"/>
    <p:sldId id="260" r:id="rId5"/>
    <p:sldId id="265" r:id="rId6"/>
    <p:sldId id="261" r:id="rId7"/>
    <p:sldId id="266" r:id="rId8"/>
    <p:sldId id="262" r:id="rId9"/>
    <p:sldId id="267" r:id="rId10"/>
    <p:sldId id="263" r:id="rId11"/>
    <p:sldId id="268" r:id="rId12"/>
    <p:sldId id="269" r:id="rId13"/>
    <p:sldId id="264" r:id="rId14"/>
    <p:sldId id="272" r:id="rId15"/>
    <p:sldId id="258" r:id="rId16"/>
    <p:sldId id="270" r:id="rId17"/>
    <p:sldId id="271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14A3A-3731-7A4E-9E56-F2AE36DA6FE1}" type="datetimeFigureOut">
              <a:rPr lang="en-US" smtClean="0"/>
              <a:t>2/3/21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8B68A5-6D3F-F647-8AAB-F192FD46BA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585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B68A5-6D3F-F647-8AAB-F192FD46BAB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927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B5E5A-FC07-FB46-801E-58ED52F19B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42F29C-440C-174A-9E92-D61810D4CA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BA510-C52F-E347-8E5A-5FD994127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5DDFC-AB19-2F4F-9792-20A42EFFC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99A8C-7318-924D-B752-7E97454B9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27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CC274-7B00-164F-81CF-86F762C4A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09C81C-C519-BD44-B4CC-823F2583E0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2C8FA-88B2-5742-AA32-A1FBBCE9B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BA8D5-D784-FC44-B521-C52AFC499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4823C-C3EA-D94B-A8E9-2D20973D4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769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1ECB75-03B8-884E-BF6D-D76949D648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A387CF-C9D3-E84B-A6BA-96AF695BBB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0A3A3-D9E2-AD44-901F-5D973C0F2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C13FE-9EA8-5547-99B5-5C91CAFA3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575C6-3623-0C4C-90CB-AC8E7A8DF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73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72499-A606-B24D-84F6-E41BC5824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58828-A486-BD4E-89F5-3755E9C3B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2D81F-D5CD-7F4C-ADA4-5EF6E1E5A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4446F-C61C-254C-9B62-042A8F141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4DA73B-DBAB-9645-9ED4-DCCC7BF19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87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ABB94-E63A-424C-A8F7-D04AE239D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CD84A2-6A67-7748-A3AC-8A5AE317FD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4ED19-E75B-0B42-8817-320E33A30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D8BF7-DD2A-EA43-B937-C7B7A181F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8F0DB-02F3-C742-A667-21D41E348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464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66D87-A192-9142-80A7-26410CE2B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7D5C3B-6CD2-A84E-BFD0-33AEC927F7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82FE6B-551E-F041-B6C8-590DF80DD1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1AD791-A5F1-014E-A925-C7C86C995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A050A-F444-F04A-9BAA-EC936DAF6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C25E5-A5B6-F64C-ADB8-80A09CEB6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67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A2F57-DCFB-894F-842A-2B759E738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F8267-2182-5C4D-8950-EAB5C90D5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7F8902-734D-3946-859A-A3DDFFC12D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1C699-5C2B-2F4F-912C-29F400FB79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759E87-04A4-504D-9513-A71CF8CE2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3DF50F-EA30-1D41-ADC0-ED28094F6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87E021-FE79-1341-98D8-CBBBA20CE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A32C0-5021-474E-B4DC-4D0EC0026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75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B5DE1-5036-3940-9891-213B5DF96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6D8AD8-301A-2943-8990-5E4FD4935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171E5C-FED7-4B4E-A33D-DA27123DF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7C2D41-0CC4-3F46-BBF6-2B33BB8FE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24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37FBA2-3E46-7D40-8F70-86AFE2D9C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5D1E23-190F-D14B-AADE-9E4AAAD0E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AA0CD8-E598-1A40-9EC5-90EE5397C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741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D559F-C29C-944C-B87E-6F5277D8A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C1C5B-5726-274D-9B4E-EFCD8417C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ECEA8D-349E-3C43-8490-9F08388A47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083BE9-9094-C440-8744-816C5658E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9D888-E9E5-3B49-BE7B-9E3863B25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67746-94C6-1045-857D-A2B834939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45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78658-EB7D-464B-9319-2183E43BC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46B598-A244-1E4A-A1EA-52C946DB0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09FDB8-B8E0-5042-95E8-DE8412920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167C8-845F-AC42-B2EB-D3034F554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46E21-3D24-9D40-9ED7-632258A04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46C1FD-02D2-9047-A7AF-5EDF360E6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787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7A3EC6-EB54-834E-9132-B164368F6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C5E3FE-6292-FF41-B774-CFFFC69E7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0FA99-5A3E-C440-9FBF-C4879D5FD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44B52-2FE9-BD4C-9087-4148C2EC747C}" type="datetimeFigureOut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C2E69-E180-A845-AADB-D9B7D220A5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F1781-4AD3-4249-B363-2A5568FC2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A4F58-6576-2347-8903-283A8D122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414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284B3-B07F-FA4C-8879-D0156C35A9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Some Notes on Kode and </a:t>
            </a:r>
            <a:r>
              <a:rPr lang="en-US" dirty="0" err="1"/>
              <a:t>Koding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80830C-21E1-7D48-88BB-4BDD7ED4BA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George Neville-Neil</a:t>
            </a:r>
          </a:p>
          <a:p>
            <a:r>
              <a:rPr lang="en-US" dirty="0"/>
              <a:t>aka</a:t>
            </a:r>
          </a:p>
          <a:p>
            <a:r>
              <a:rPr lang="en-US" dirty="0"/>
              <a:t>Kode Vicious</a:t>
            </a:r>
          </a:p>
        </p:txBody>
      </p:sp>
    </p:spTree>
    <p:extLst>
      <p:ext uri="{BB962C8B-B14F-4D97-AF65-F5344CB8AC3E}">
        <p14:creationId xmlns:p14="http://schemas.microsoft.com/office/powerpoint/2010/main" val="33067111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807C3-E68F-F147-8D0C-33E2784A9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Dingleberries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09974-2A01-FE4E-BE29-46B404DA8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blocks of commented out code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/* XXX This code does not work yet!!!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void foo(char *data, int size) 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      if (int &gt; 55)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           return (0);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etc. etc. etc.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*/ </a:t>
            </a:r>
          </a:p>
        </p:txBody>
      </p:sp>
    </p:spTree>
    <p:extLst>
      <p:ext uri="{BB962C8B-B14F-4D97-AF65-F5344CB8AC3E}">
        <p14:creationId xmlns:p14="http://schemas.microsoft.com/office/powerpoint/2010/main" val="3991002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2B130-5C34-3A44-A021-923AF2B83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Dingleberries via Macros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6AEE-08F9-1647-89FE-E5727A3CD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/* XXX This code does not work yet!!! */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#if 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void foo(char *data, int size) {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 (int &gt; 55)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(0);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etc. etc. etc.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#endif 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161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67147-14A6-D440-9A45-79E4E7B10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B30BD-E500-DD41-A694-F31F83FC2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no longer 1975</a:t>
            </a:r>
          </a:p>
          <a:p>
            <a:pPr lvl="1"/>
            <a:r>
              <a:rPr lang="en-US" dirty="0"/>
              <a:t>We don’t need </a:t>
            </a:r>
            <a:r>
              <a:rPr lang="en-US" dirty="0" err="1"/>
              <a:t>hackey</a:t>
            </a:r>
            <a:r>
              <a:rPr lang="en-US" dirty="0"/>
              <a:t> sacks</a:t>
            </a:r>
          </a:p>
          <a:p>
            <a:r>
              <a:rPr lang="en-US" dirty="0"/>
              <a:t>Version Control Systems Remove the need for Dingleberries</a:t>
            </a:r>
          </a:p>
          <a:p>
            <a:pPr lvl="1"/>
            <a:r>
              <a:rPr lang="en-US" dirty="0"/>
              <a:t>Branched Development</a:t>
            </a:r>
          </a:p>
          <a:p>
            <a:pPr lvl="1"/>
            <a:r>
              <a:rPr lang="en-US" dirty="0"/>
              <a:t>git stashes</a:t>
            </a:r>
          </a:p>
          <a:p>
            <a:pPr lvl="1"/>
            <a:r>
              <a:rPr lang="en-US" dirty="0"/>
              <a:t>You have time travel, use it!</a:t>
            </a:r>
          </a:p>
        </p:txBody>
      </p:sp>
    </p:spTree>
    <p:extLst>
      <p:ext uri="{BB962C8B-B14F-4D97-AF65-F5344CB8AC3E}">
        <p14:creationId xmlns:p14="http://schemas.microsoft.com/office/powerpoint/2010/main" val="1971275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CBCE4-D262-6142-9D4B-C2CEBF95C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B49CF-BC51-254C-920C-50B91A92B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a sign of failed abstractions</a:t>
            </a:r>
          </a:p>
          <a:p>
            <a:r>
              <a:rPr lang="en-US" dirty="0"/>
              <a:t>Make debugging large programs very difficult</a:t>
            </a:r>
          </a:p>
          <a:p>
            <a:r>
              <a:rPr lang="en-US" dirty="0"/>
              <a:t>Must be protected in multi-threaded programs</a:t>
            </a:r>
          </a:p>
          <a:p>
            <a:pPr lvl="1"/>
            <a:r>
              <a:rPr lang="en-US" dirty="0"/>
              <a:t>Which is itself a source of bugs</a:t>
            </a:r>
          </a:p>
          <a:p>
            <a:pPr lvl="1"/>
            <a:r>
              <a:rPr lang="en-US" dirty="0"/>
              <a:t>Protecting proper access is expensive</a:t>
            </a:r>
          </a:p>
          <a:p>
            <a:pPr lvl="2"/>
            <a:r>
              <a:rPr lang="en-US" dirty="0"/>
              <a:t>Locks</a:t>
            </a:r>
          </a:p>
          <a:p>
            <a:pPr lvl="2"/>
            <a:r>
              <a:rPr lang="en-US" dirty="0"/>
              <a:t>Cache Effects</a:t>
            </a:r>
          </a:p>
        </p:txBody>
      </p:sp>
    </p:spTree>
    <p:extLst>
      <p:ext uri="{BB962C8B-B14F-4D97-AF65-F5344CB8AC3E}">
        <p14:creationId xmlns:p14="http://schemas.microsoft.com/office/powerpoint/2010/main" val="4283162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50372C6-3A65-47E5-A632-F2747D8D50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D9911B-CAD2-5241-9C4B-818110987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>
                <a:solidFill>
                  <a:srgbClr val="FFFFFF"/>
                </a:solidFill>
                <a:latin typeface="+mn-lt"/>
              </a:rPr>
              <a:t>Questions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1581107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AFE79-AAAC-0343-8A66-F8921DC1D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an Existing Code Base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A4ADB-A9F4-804F-9208-EB975936B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read more code than you write</a:t>
            </a:r>
          </a:p>
          <a:p>
            <a:r>
              <a:rPr lang="en-US" dirty="0"/>
              <a:t>80:20 is a good estimate</a:t>
            </a:r>
          </a:p>
          <a:p>
            <a:r>
              <a:rPr lang="en-US" dirty="0"/>
              <a:t>Code Spelunking</a:t>
            </a:r>
          </a:p>
          <a:p>
            <a:pPr lvl="1"/>
            <a:r>
              <a:rPr lang="en-US" dirty="0"/>
              <a:t>Chapter 2, Section 5 of the </a:t>
            </a:r>
            <a:r>
              <a:rPr lang="en-US" dirty="0" err="1"/>
              <a:t>Kollected</a:t>
            </a:r>
            <a:r>
              <a:rPr lang="en-US" dirty="0"/>
              <a:t> Kode Vicious</a:t>
            </a:r>
          </a:p>
          <a:p>
            <a:endParaRPr lang="en-US" dirty="0"/>
          </a:p>
          <a:p>
            <a:r>
              <a:rPr lang="en-US" dirty="0"/>
              <a:t>Code Spelunking is the process of exploring a large body of code and hopefully understanding 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835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2D432-A479-BF48-8338-7686B745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Shape of Things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3B7DE-4B30-8A4D-BFC8-8E9B2E3FA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much code is there in this system?</a:t>
            </a:r>
          </a:p>
          <a:p>
            <a:pPr lvl="1"/>
            <a:r>
              <a:rPr lang="en-US" dirty="0"/>
              <a:t>Files</a:t>
            </a:r>
          </a:p>
          <a:p>
            <a:pPr lvl="1"/>
            <a:r>
              <a:rPr lang="en-US" dirty="0"/>
              <a:t>Modules</a:t>
            </a:r>
          </a:p>
          <a:p>
            <a:pPr lvl="1"/>
            <a:r>
              <a:rPr lang="en-US" dirty="0"/>
              <a:t>Lines</a:t>
            </a:r>
          </a:p>
          <a:p>
            <a:pPr lvl="1"/>
            <a:r>
              <a:rPr lang="en-US" dirty="0"/>
              <a:t>Classes</a:t>
            </a:r>
          </a:p>
          <a:p>
            <a:pPr lvl="1"/>
            <a:r>
              <a:rPr lang="en-US" dirty="0"/>
              <a:t>Functions</a:t>
            </a:r>
          </a:p>
          <a:p>
            <a:r>
              <a:rPr lang="en-US" dirty="0"/>
              <a:t>How is the system built?</a:t>
            </a:r>
          </a:p>
          <a:p>
            <a:pPr lvl="1"/>
            <a:r>
              <a:rPr lang="en-US" dirty="0" err="1"/>
              <a:t>Makefiles</a:t>
            </a:r>
            <a:endParaRPr lang="en-US" dirty="0"/>
          </a:p>
          <a:p>
            <a:pPr lvl="1"/>
            <a:r>
              <a:rPr lang="en-US" dirty="0"/>
              <a:t>Other things that try to replace </a:t>
            </a:r>
            <a:r>
              <a:rPr lang="en-US" dirty="0" err="1"/>
              <a:t>Makefiles</a:t>
            </a:r>
            <a:endParaRPr lang="en-US" dirty="0"/>
          </a:p>
          <a:p>
            <a:pPr lvl="1"/>
            <a:r>
              <a:rPr lang="en-US" dirty="0"/>
              <a:t>IDE (Android, </a:t>
            </a:r>
            <a:r>
              <a:rPr lang="en-US" dirty="0" err="1"/>
              <a:t>Xcode</a:t>
            </a:r>
            <a:r>
              <a:rPr lang="en-US" dirty="0"/>
              <a:t>, Visual Studio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803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1C622-CF18-2048-8A17-2151295BF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Shape of Things </a:t>
            </a:r>
            <a:r>
              <a:rPr lang="en-US" dirty="0" err="1"/>
              <a:t>Con’t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60EF5-246E-F641-8557-C76B702BE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languages are we working with?</a:t>
            </a:r>
          </a:p>
        </p:txBody>
      </p:sp>
    </p:spTree>
    <p:extLst>
      <p:ext uri="{BB962C8B-B14F-4D97-AF65-F5344CB8AC3E}">
        <p14:creationId xmlns:p14="http://schemas.microsoft.com/office/powerpoint/2010/main" val="2652516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E3BE-EFEB-9240-948B-448CC43D5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I want to know about the code?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170C-F7D2-F14A-833C-9D2F877B7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libraries are used?</a:t>
            </a:r>
          </a:p>
          <a:p>
            <a:r>
              <a:rPr lang="en-US" dirty="0"/>
              <a:t>What modules are included?</a:t>
            </a:r>
          </a:p>
          <a:p>
            <a:r>
              <a:rPr lang="en-US" dirty="0"/>
              <a:t>What functions does this function call?</a:t>
            </a:r>
          </a:p>
          <a:p>
            <a:r>
              <a:rPr lang="en-US" dirty="0"/>
              <a:t>Who calls this function?</a:t>
            </a:r>
          </a:p>
          <a:p>
            <a:r>
              <a:rPr lang="en-US" dirty="0"/>
              <a:t>Call graphs are your friend!</a:t>
            </a:r>
          </a:p>
        </p:txBody>
      </p:sp>
    </p:spTree>
    <p:extLst>
      <p:ext uri="{BB962C8B-B14F-4D97-AF65-F5344CB8AC3E}">
        <p14:creationId xmlns:p14="http://schemas.microsoft.com/office/powerpoint/2010/main" val="3898095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6E318-7485-0542-8A6D-F583C13DA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4B63D-E6AB-A640-B5D7-8A9461DDE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IDEs support this</a:t>
            </a:r>
          </a:p>
          <a:p>
            <a:pPr lvl="1"/>
            <a:r>
              <a:rPr lang="en-US" dirty="0"/>
              <a:t>But most do so poorly</a:t>
            </a:r>
          </a:p>
          <a:p>
            <a:r>
              <a:rPr lang="en-US" dirty="0" err="1"/>
              <a:t>cscope</a:t>
            </a:r>
            <a:endParaRPr lang="en-US" dirty="0"/>
          </a:p>
          <a:p>
            <a:r>
              <a:rPr lang="en-US" dirty="0"/>
              <a:t>global</a:t>
            </a:r>
          </a:p>
          <a:p>
            <a:r>
              <a:rPr lang="en-US" dirty="0"/>
              <a:t>Can be connected to most popular editors (vi, vim, Emacs, etc.)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58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EF225-8805-3A4C-B08F-A88B19F43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People’s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93D4E-02AF-1A4E-95E2-8EB2792D8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always worse than yours</a:t>
            </a:r>
          </a:p>
          <a:p>
            <a:r>
              <a:rPr lang="en-US" dirty="0"/>
              <a:t>What you’ll be working on for your entire career</a:t>
            </a:r>
          </a:p>
          <a:p>
            <a:pPr lvl="1"/>
            <a:r>
              <a:rPr lang="en-US" dirty="0"/>
              <a:t>80:20 is a good estimate</a:t>
            </a:r>
          </a:p>
          <a:p>
            <a:r>
              <a:rPr lang="en-US" dirty="0"/>
              <a:t>Sometimes its actually your own code</a:t>
            </a:r>
          </a:p>
          <a:p>
            <a:r>
              <a:rPr lang="en-US" dirty="0"/>
              <a:t>You are not the you you were a year ago</a:t>
            </a:r>
          </a:p>
          <a:p>
            <a:pPr lvl="1"/>
            <a:r>
              <a:rPr lang="en-US" dirty="0"/>
              <a:t>Creepy right?</a:t>
            </a:r>
          </a:p>
        </p:txBody>
      </p:sp>
    </p:spTree>
    <p:extLst>
      <p:ext uri="{BB962C8B-B14F-4D97-AF65-F5344CB8AC3E}">
        <p14:creationId xmlns:p14="http://schemas.microsoft.com/office/powerpoint/2010/main" val="1642459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4A705-A9F6-3F4B-9865-89D43425A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</a:t>
            </a:r>
            <a:r>
              <a:rPr lang="en-US"/>
              <a:t>worked example</a:t>
            </a:r>
          </a:p>
        </p:txBody>
      </p:sp>
    </p:spTree>
    <p:extLst>
      <p:ext uri="{BB962C8B-B14F-4D97-AF65-F5344CB8AC3E}">
        <p14:creationId xmlns:p14="http://schemas.microsoft.com/office/powerpoint/2010/main" val="2540259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364C8-380F-7C44-9612-38EA72DCA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Things to Avoid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8B928-B265-2740-B6A5-21A0EBD93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Crappy Comments</a:t>
            </a:r>
          </a:p>
          <a:p>
            <a:r>
              <a:rPr lang="en-US" dirty="0"/>
              <a:t>Dangling else</a:t>
            </a:r>
          </a:p>
          <a:p>
            <a:r>
              <a:rPr lang="en-US" dirty="0"/>
              <a:t>Magic Numbers</a:t>
            </a:r>
          </a:p>
          <a:p>
            <a:r>
              <a:rPr lang="en-US" dirty="0"/>
              <a:t>Dingleberries</a:t>
            </a:r>
          </a:p>
          <a:p>
            <a:r>
              <a:rPr lang="en-US" dirty="0"/>
              <a:t>Global Variables</a:t>
            </a:r>
          </a:p>
          <a:p>
            <a:r>
              <a:rPr lang="en-US" dirty="0"/>
              <a:t>Top 5 </a:t>
            </a:r>
            <a:r>
              <a:rPr lang="en-US" dirty="0" err="1"/>
              <a:t>Koding</a:t>
            </a:r>
            <a:r>
              <a:rPr lang="en-US" dirty="0"/>
              <a:t> Peeves</a:t>
            </a:r>
          </a:p>
          <a:p>
            <a:pPr lvl="1"/>
            <a:r>
              <a:rPr lang="en-US" dirty="0"/>
              <a:t>Chapter 1, Section 14 </a:t>
            </a:r>
            <a:r>
              <a:rPr lang="en-US" dirty="0" err="1"/>
              <a:t>Kollected</a:t>
            </a:r>
            <a:r>
              <a:rPr lang="en-US" dirty="0"/>
              <a:t> Kode Vicious</a:t>
            </a:r>
          </a:p>
        </p:txBody>
      </p:sp>
    </p:spTree>
    <p:extLst>
      <p:ext uri="{BB962C8B-B14F-4D97-AF65-F5344CB8AC3E}">
        <p14:creationId xmlns:p14="http://schemas.microsoft.com/office/powerpoint/2010/main" val="265723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F4308-E9F1-3B45-B477-C8B46186E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Crappy 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522E2-9DB7-FA4A-AE1B-8A5018384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cs typeface="Courier New" panose="02070309020205020404" pitchFamily="49" charset="0"/>
              </a:rPr>
              <a:t>Modules/Functions/Methods Without a Head Comment</a:t>
            </a:r>
          </a:p>
          <a:p>
            <a:pPr algn="just"/>
            <a:r>
              <a:rPr lang="en-US" dirty="0">
                <a:cs typeface="Courier New" panose="02070309020205020404" pitchFamily="49" charset="0"/>
              </a:rPr>
              <a:t>Comments that don’t match the code</a:t>
            </a:r>
          </a:p>
          <a:p>
            <a:pPr lvl="1" algn="just"/>
            <a:r>
              <a:rPr lang="en-US" dirty="0">
                <a:cs typeface="Courier New" panose="02070309020205020404" pitchFamily="49" charset="0"/>
              </a:rPr>
              <a:t>aka future bugs</a:t>
            </a:r>
          </a:p>
          <a:p>
            <a:r>
              <a:rPr lang="en-US" dirty="0"/>
              <a:t>The patently obvious</a:t>
            </a:r>
          </a:p>
          <a:p>
            <a:pPr marL="0" indent="0" algn="just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// Set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equal to 1</a:t>
            </a:r>
          </a:p>
          <a:p>
            <a:pPr marL="0" indent="0" algn="just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1;</a:t>
            </a:r>
          </a:p>
          <a:p>
            <a:pPr marL="0" indent="0" algn="just">
              <a:buNone/>
            </a:pPr>
            <a:endParaRPr lang="en-US" dirty="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80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86EBC-1F47-794F-9FD0-6CE87BDDE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803C03-A644-B94E-9A24-A62E672F0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Complexity</a:t>
            </a:r>
          </a:p>
          <a:p>
            <a:r>
              <a:rPr lang="en-US" dirty="0"/>
              <a:t>Match the Code</a:t>
            </a:r>
          </a:p>
          <a:p>
            <a:r>
              <a:rPr lang="en-US" dirty="0"/>
              <a:t>Can be turned into documentation</a:t>
            </a:r>
          </a:p>
          <a:p>
            <a:pPr lvl="1"/>
            <a:r>
              <a:rPr lang="en-US" dirty="0" err="1"/>
              <a:t>Doxygen</a:t>
            </a:r>
            <a:r>
              <a:rPr lang="en-US" dirty="0"/>
              <a:t> is your friend</a:t>
            </a:r>
          </a:p>
          <a:p>
            <a:r>
              <a:rPr lang="en-US" dirty="0"/>
              <a:t>Are sometimes edited by English majors</a:t>
            </a:r>
          </a:p>
          <a:p>
            <a:pPr lvl="1"/>
            <a:r>
              <a:rPr lang="en-US" dirty="0"/>
              <a:t>Thank them, they deserve it</a:t>
            </a:r>
          </a:p>
        </p:txBody>
      </p:sp>
    </p:spTree>
    <p:extLst>
      <p:ext uri="{BB962C8B-B14F-4D97-AF65-F5344CB8AC3E}">
        <p14:creationId xmlns:p14="http://schemas.microsoft.com/office/powerpoint/2010/main" val="1187654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9515F-58A1-C345-8A3E-00EA2DC8D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Dangling else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A4DC5-9295-EC40-8615-7E5796DA29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(</a:t>
            </a:r>
            <a:r>
              <a:rPr lang="en-US" dirty="0" err="1"/>
              <a:t>i</a:t>
            </a:r>
            <a:r>
              <a:rPr lang="en-US" dirty="0"/>
              <a:t> &lt; MAX) {</a:t>
            </a:r>
          </a:p>
          <a:p>
            <a:pPr marL="0" indent="0">
              <a:buNone/>
            </a:pPr>
            <a:r>
              <a:rPr lang="en-US" dirty="0"/>
              <a:t>	some complicated;</a:t>
            </a:r>
          </a:p>
          <a:p>
            <a:pPr marL="0" indent="0">
              <a:buNone/>
            </a:pPr>
            <a:r>
              <a:rPr lang="en-US" dirty="0"/>
              <a:t>	code that;</a:t>
            </a:r>
          </a:p>
          <a:p>
            <a:pPr marL="0" indent="0">
              <a:buNone/>
            </a:pPr>
            <a:r>
              <a:rPr lang="en-US" dirty="0"/>
              <a:t>	is multiple statements;</a:t>
            </a:r>
          </a:p>
          <a:p>
            <a:pPr marL="0" indent="0">
              <a:buNone/>
            </a:pPr>
            <a:r>
              <a:rPr lang="en-US" dirty="0"/>
              <a:t>} else</a:t>
            </a:r>
          </a:p>
          <a:p>
            <a:pPr marL="0" indent="0">
              <a:buNone/>
            </a:pPr>
            <a:r>
              <a:rPr lang="en-US" dirty="0"/>
              <a:t>	return (error);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47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3386-CA10-7047-A9D9-81FE31765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the braces (unless you’re in Python)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BEE97-9E26-A644-9205-9323A3AE3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if (</a:t>
            </a:r>
            <a:r>
              <a:rPr lang="en-US" dirty="0" err="1"/>
              <a:t>i</a:t>
            </a:r>
            <a:r>
              <a:rPr lang="en-US" dirty="0"/>
              <a:t> &lt; MAX) {</a:t>
            </a:r>
          </a:p>
          <a:p>
            <a:pPr marL="0" indent="0">
              <a:buNone/>
            </a:pPr>
            <a:r>
              <a:rPr lang="en-US" dirty="0"/>
              <a:t>	some complicated;</a:t>
            </a:r>
          </a:p>
          <a:p>
            <a:pPr marL="0" indent="0">
              <a:buNone/>
            </a:pPr>
            <a:r>
              <a:rPr lang="en-US" dirty="0"/>
              <a:t>	code that;</a:t>
            </a:r>
          </a:p>
          <a:p>
            <a:pPr marL="0" indent="0">
              <a:buNone/>
            </a:pPr>
            <a:r>
              <a:rPr lang="en-US" dirty="0"/>
              <a:t>	is multiple statements;</a:t>
            </a:r>
          </a:p>
          <a:p>
            <a:pPr marL="0" indent="0">
              <a:buNone/>
            </a:pPr>
            <a:r>
              <a:rPr lang="en-US" dirty="0"/>
              <a:t>} else {</a:t>
            </a:r>
          </a:p>
          <a:p>
            <a:pPr marL="0" indent="0">
              <a:buNone/>
            </a:pPr>
            <a:r>
              <a:rPr lang="en-US" dirty="0"/>
              <a:t>	because when you add new code;</a:t>
            </a:r>
          </a:p>
          <a:p>
            <a:pPr marL="0" indent="0">
              <a:buNone/>
            </a:pPr>
            <a:r>
              <a:rPr lang="en-US" dirty="0"/>
              <a:t>	you won’t have to worry about the code block</a:t>
            </a:r>
          </a:p>
          <a:p>
            <a:pPr marL="0" indent="0">
              <a:buNone/>
            </a:pPr>
            <a:r>
              <a:rPr lang="en-US" dirty="0"/>
              <a:t>	you’re still inside it;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48024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898AC-92B0-DF43-BA4C-C6797EFD3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Magic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C57A6-74EA-9446-9C2B-B3567D07C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should rarely have bare numbers</a:t>
            </a:r>
          </a:p>
          <a:p>
            <a:r>
              <a:rPr lang="en-US" dirty="0"/>
              <a:t>All constant values must have names</a:t>
            </a:r>
          </a:p>
          <a:p>
            <a:r>
              <a:rPr lang="en-US" dirty="0"/>
              <a:t>All else is madness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name_buf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[128]; // Hold the name of the file.</a:t>
            </a:r>
          </a:p>
          <a:p>
            <a:r>
              <a:rPr lang="en-US" dirty="0"/>
              <a:t>128 is a magic number</a:t>
            </a:r>
          </a:p>
          <a:p>
            <a:r>
              <a:rPr lang="en-US" dirty="0"/>
              <a:t>What happens when we change the buffer to hold 256?</a:t>
            </a:r>
          </a:p>
          <a:p>
            <a:pPr lvl="1"/>
            <a:r>
              <a:rPr lang="en-US" dirty="0"/>
              <a:t>How many lines will have to change to match?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30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4AE62-E02F-AF46-8D6F-FDAEA7F8D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 Constants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F1DC0-C3C5-5B4B-BA39-789761E61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#define MAX_FILE_NAME 128 /* Old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Skewl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const int MAX_FILE_NAME 128 /* New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Skewl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&gt; MAX_FILE_NAME)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return (error);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119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</TotalTime>
  <Words>664</Words>
  <Application>Microsoft Macintosh PowerPoint</Application>
  <PresentationFormat>Widescreen</PresentationFormat>
  <Paragraphs>131</Paragraphs>
  <Slides>20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Office Theme</vt:lpstr>
      <vt:lpstr>Some Notes on Kode and Koding</vt:lpstr>
      <vt:lpstr>Other People’s Code</vt:lpstr>
      <vt:lpstr>Simple Things to Avoid</vt:lpstr>
      <vt:lpstr>Crappy Comments</vt:lpstr>
      <vt:lpstr>Good Comments</vt:lpstr>
      <vt:lpstr>Dangling else</vt:lpstr>
      <vt:lpstr>Keep the braces (unless you’re in Python)</vt:lpstr>
      <vt:lpstr>Magic Numbers</vt:lpstr>
      <vt:lpstr>Proper Constants</vt:lpstr>
      <vt:lpstr>Dingleberries</vt:lpstr>
      <vt:lpstr>Dingleberries via Macros</vt:lpstr>
      <vt:lpstr>Version Control Systems</vt:lpstr>
      <vt:lpstr>Global Variables</vt:lpstr>
      <vt:lpstr>Questions and Discussion</vt:lpstr>
      <vt:lpstr>Understanding an Existing Code Base </vt:lpstr>
      <vt:lpstr>The Shape of Things</vt:lpstr>
      <vt:lpstr>The Shape of Things Con’t</vt:lpstr>
      <vt:lpstr>What do I want to know about the code?</vt:lpstr>
      <vt:lpstr>Tooling</vt:lpstr>
      <vt:lpstr>A worked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Some Notes on Kode and Koding</dc:title>
  <dc:creator>George Neville-Neil</dc:creator>
  <cp:lastModifiedBy>George Neville-Neil</cp:lastModifiedBy>
  <cp:revision>13</cp:revision>
  <dcterms:created xsi:type="dcterms:W3CDTF">2021-02-03T18:24:27Z</dcterms:created>
  <dcterms:modified xsi:type="dcterms:W3CDTF">2021-02-04T02:45:15Z</dcterms:modified>
</cp:coreProperties>
</file>

<file path=docProps/thumbnail.jpeg>
</file>